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7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79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5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8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3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46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2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0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FA99A-9FDA-42E1-B444-19D94ACDC3D7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D88B-55B5-46A5-9053-A2C9278A9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48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>AKUNTANSI KOPERASI</a:t>
            </a:r>
            <a: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5400" dirty="0" smtClean="0">
                <a:solidFill>
                  <a:schemeClr val="tx1"/>
                </a:solidFill>
                <a:latin typeface="Algerian" pitchFamily="82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1400" dirty="0" smtClean="0">
                <a:solidFill>
                  <a:schemeClr val="tx1"/>
                </a:solidFill>
                <a:latin typeface="Arial" charset="0"/>
                <a:ea typeface="Trebuchet MS" pitchFamily="34" charset="0"/>
                <a:cs typeface="Arial" charset="0"/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 smtClean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dirty="0">
                <a:solidFill>
                  <a:schemeClr val="tx1"/>
                </a:solidFill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JUNAIDI, SE., MSA</a:t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altLang="en-US" sz="24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FAKULTAS EKONOMI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UNIVERSITAS ISLAM MALANG</a:t>
            </a:r>
            <a:b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  <a:ea typeface="Trebuchet MS" pitchFamily="34" charset="0"/>
                <a:cs typeface="Trebuchet MS" pitchFamily="34" charset="0"/>
              </a:rPr>
              <a:t>2016</a:t>
            </a:r>
          </a:p>
        </p:txBody>
      </p:sp>
      <p:pic>
        <p:nvPicPr>
          <p:cNvPr id="5123" name="Picture 4" descr="UNISM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5538" y="2143125"/>
            <a:ext cx="1766887" cy="164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5972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Ayat Jurnal Penyesuaian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2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Penyusutan Aktiva Tetap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Nilai atau harga perolehan aktiva tetap harus dibagi dengan jumlah periode waktu yang menikmati manfaat aktiva tetap tersebut, agar pembagian (alokasi) biaya pembelian aktiva tetap itu lebih adil dan merata.</a:t>
            </a:r>
          </a:p>
          <a:p>
            <a:pPr marL="1169988" lvl="2" indent="-188913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Penyusutan Peralatan 		xxx</a:t>
            </a:r>
          </a:p>
          <a:p>
            <a:pPr marL="1169988" lvl="2" indent="-188913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Akumulasi Penyusutan Peralatan 		xxx</a:t>
            </a:r>
          </a:p>
          <a:p>
            <a:pPr marL="1169988" lvl="2" indent="-188913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Penyusutan Bangunan 	xxx</a:t>
            </a:r>
          </a:p>
          <a:p>
            <a:pPr marL="1169988" lvl="2" indent="-188913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Akumulasi Penyusutan Bangunan 		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3B180-438F-488D-93C9-8E6ADE3A6FF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10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61318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Ayat Jurnal Penyesuaian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3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Sewa Kantor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Sewa kantor yang dibayar pada suatu saat sering kali berlaku selama beberapa periode akuntansi.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 saat sewa kantor dibayarkan, hal itu belum menjadi beban bagi periode tersebut sehingga diakui sebagai Sewa Kantor Dibayar di Muka.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suatu periode yang menikmati manfaat dari kantor yang disewa tersebut berlalu, periode tersebut harus dibebani beban sewa kantor yang dihitung secara proporsional dengan lamanya sewa.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sewa kantor 		xxx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Sewa kantor dibayar di muka 		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F0DEB6-9933-4757-83A2-A006F6F1C29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11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106085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Ayat Jurnal Penyesuaian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 startAt="4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 Gaji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Terkadang gaji yang menjadi beban pada suatu periode tertentu dan harus dibayarkan pada periode tersebut belum dibayarkan sampai akhir periode bersangkutan.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Karenanya, hal itu menjadi Utang Gaji bagi periode tersebut.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Gaji pegawai 	xxx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Utang gaji 		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5270B1-34F2-4F19-8A09-F4C0B5E555D4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12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538380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7337" y="152400"/>
            <a:ext cx="8569325" cy="1743075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AKUNTANSI KOPERASI </a:t>
            </a:r>
            <a:b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</a:br>
            <a:r>
              <a:rPr lang="en-US" altLang="en-US" dirty="0" smtClean="0">
                <a:solidFill>
                  <a:schemeClr val="tx1"/>
                </a:solidFill>
                <a:latin typeface="Bodoni MT Black" pitchFamily="18" charset="0"/>
                <a:ea typeface="Trebuchet MS" pitchFamily="34" charset="0"/>
                <a:cs typeface="Trebuchet MS" pitchFamily="34" charset="0"/>
              </a:rPr>
              <a:t>5</a:t>
            </a:r>
            <a:endParaRPr lang="en-US" altLang="en-US" dirty="0" smtClean="0">
              <a:solidFill>
                <a:schemeClr val="tx1"/>
              </a:solidFill>
              <a:latin typeface="Bodoni MT Black" pitchFamily="18" charset="0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6F7B05C-061A-4B30-BD5B-173786E38560}" type="slidenum">
              <a:rPr lang="en-US" altLang="en-US" smtClean="0">
                <a:solidFill>
                  <a:schemeClr val="tx2"/>
                </a:solidFill>
                <a:latin typeface="Rage Italic" pitchFamily="66" charset="0"/>
              </a:rPr>
              <a:pPr eaLnBrk="1" hangingPunct="1"/>
              <a:t>2</a:t>
            </a:fld>
            <a:endParaRPr lang="en-US" altLang="en-US" smtClean="0">
              <a:solidFill>
                <a:schemeClr val="tx2"/>
              </a:solidFill>
              <a:latin typeface="Rage Italic" pitchFamily="66" charset="0"/>
            </a:endParaRPr>
          </a:p>
        </p:txBody>
      </p:sp>
      <p:sp>
        <p:nvSpPr>
          <p:cNvPr id="5" name="Title 4"/>
          <p:cNvSpPr>
            <a:spLocks noGrp="1"/>
          </p:cNvSpPr>
          <p:nvPr/>
        </p:nvSpPr>
        <p:spPr bwMode="auto">
          <a:xfrm>
            <a:off x="381000" y="3500438"/>
            <a:ext cx="8382000" cy="190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Jurnal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r>
              <a:rPr lang="en-US" sz="5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transaksi</a:t>
            </a:r>
            <a:endParaRPr lang="en-US" sz="5400" b="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5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Jurnal Umum dan Buku Harian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 umum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 </a:t>
            </a:r>
            <a:r>
              <a:rPr lang="en-US" sz="24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 transaksi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ringkasan dan catatan transaksi koperasi berdasarkan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dokumen dasar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kronologis, beserta penjelasan yang diperlukan dalam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harian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Jurnal berfungsi mencatat dan meringkas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pengaruh setiap transaksi terhadap persamaan dasar akuntansi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Sedangkan akun dan buku besar berfungsi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mencatat semua transaksi menurut jenis transaksinya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Setelah dijurnal pada buku harian, setiap beberapa waktu (seminggu atau sebulan sekali) transaksi harus diposting/dipindahkan ke buku besar sesuai dengan jenis akunnya.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B2313-1F8E-48AD-A35A-CBDE2A0A18F1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3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195395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Jurnal Umum dan Buku Harian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Buku jurnal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 media untuk mencatat transaksi koperasi secara ringkas, permanen, dan lengkap, serta disusun secara kronologis untuk referensi di masa mendatang.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BF1A78-C6A7-4ACD-9030-0815EF490585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4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06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928938"/>
            <a:ext cx="7572375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8607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Jurnal Umum dan Buku Harian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 umum, buku jurnal berbentuk </a:t>
            </a: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 kolom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manfaat yang saling menunjang.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pertama (Tanggal) mencatat tanggal transaksi.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kedua (Keterangan) mencatat aktivitas transaksi sesuai dengan nama akun yang terkait dan penjelasan yang diperlukan.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ketiga (Ref) mencatat referensi yang terkait dengan buku besar.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Kolom keempat (Jumlah) dibagi menjadi kolom debet dan kolom kredit, untuk mencatat nilai transaksi.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5CDBFE-6D20-4F1B-A13C-97620BC81E59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5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67648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Jurnal Umum dan Buku Harian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melakukan penjurnalan, kita dapat berpedoman pada pencatatan transaksi dalam buku besar atau akun koperasi: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kelompok akun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aktiva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jika bertambah dimasukkan di sisi debet, jika berkurang dimasukkan di sisi kredit.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kelompok akun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utang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modal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dan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pendapatan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jika bertambah dimasukkan di sisi kredit dan jika berkurang dimasukkan di sisi debet. 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 kata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dijadikan dasar untuk mencatat dalam buku harian harus sama dengan nama akun yang ada di buku besar.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Keterangan tambahan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berfungsi untuk memperjelas transaksi yang dijurnal tersebut.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731B71-4AB9-4403-9018-5466DBE16C78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6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449835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Jurnal Umum dan Buku Harian</a:t>
            </a:r>
          </a:p>
        </p:txBody>
      </p:sp>
      <p:pic>
        <p:nvPicPr>
          <p:cNvPr id="7373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66900" y="3281363"/>
            <a:ext cx="5410200" cy="1104900"/>
          </a:xfr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C73BC-8EB0-4191-94CA-0A8B59933053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7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7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830763"/>
            <a:ext cx="7572375" cy="131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" y="1500188"/>
            <a:ext cx="7559675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18791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Ayat Jurnal Penyesuaian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Ayat Jurnal Penyesuaian </a:t>
            </a: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(AJP) berfungsi untuk membetulkan akun/perkiraan sehingga laporan yang dibuat berdasarkan akun tersebut dapat menunjukkan pendapatan, aset/aktiva, dan kewajiban yang sesuai.</a:t>
            </a:r>
          </a:p>
          <a:p>
            <a:pPr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Aktivitas dan keterangan yang perlu dicatat dan dikoreksi agar penyajiannya tepat yakni:  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Beberapa hal atau aktivitas koperasi yang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tidak memiliki kaitan dengan pihak lain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sehingga tidak dicatat dalam jurnal umum.</a:t>
            </a:r>
          </a:p>
          <a:p>
            <a:pPr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 aktivitas tertentu yang </a:t>
            </a:r>
            <a:r>
              <a:rPr lang="en-US" sz="200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terkait dengan pihak lain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pihak eksternal menganggap transaksinya dengan pihak koperasi telah dicatat dan diakui, sedangkan pihak koperasi menganggapnya belum selesai atau belum tepat penyajiannya.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A1DA02-6E17-47DA-AF32-1379AA758376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8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798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accent1"/>
                </a:solidFill>
                <a:cs typeface="Trebuchet MS" pitchFamily="34" charset="0"/>
              </a:rPr>
              <a:t>Ayat Jurnal Penyesuaian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857750"/>
          </a:xfrm>
        </p:spPr>
        <p:txBody>
          <a:bodyPr rtlCol="0">
            <a:normAutofit/>
          </a:bodyPr>
          <a:lstStyle/>
          <a:p>
            <a:pPr marL="457200" indent="-457200" fontAlgn="auto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en-US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Pemakaian Perlengkapan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Perlengkapan kantor sering kali tidak dihitung dan dicatat pemakaiannya, sisa perlengkapan tersebut baru dihitung pada akhir periode akuntansi. </a:t>
            </a:r>
          </a:p>
          <a:p>
            <a:pPr marL="809625" lvl="1" fontAlgn="auto">
              <a:spcBef>
                <a:spcPts val="600"/>
              </a:spcBef>
              <a:buClr>
                <a:schemeClr val="accent1"/>
              </a:buClr>
              <a:buFont typeface="Wingdings 2" charset="2"/>
              <a:buChar char=""/>
              <a:defRPr/>
            </a:pP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Saldo Perlengkapan pada buku besar dikurangi dengan nilai yang diperoleh pada saat </a:t>
            </a:r>
            <a:r>
              <a:rPr lang="en-US" sz="2000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stock opname </a:t>
            </a:r>
            <a:r>
              <a:rPr lang="en-US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(perhitungan fisik) Perlengkapan merupakan Beban Pemakaian Perlengkapan.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Beban Pemakaian Perlengkapan 	xxx</a:t>
            </a:r>
          </a:p>
          <a:p>
            <a:pPr marL="1209675" lvl="2" fontAlgn="auto">
              <a:spcBef>
                <a:spcPts val="600"/>
              </a:spcBef>
              <a:buClr>
                <a:schemeClr val="accent1"/>
              </a:buClr>
              <a:buFont typeface="Arial" charset="0"/>
              <a:buNone/>
              <a:defRPr/>
            </a:pPr>
            <a:r>
              <a:rPr lang="en-US" sz="1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Perlengkapan Kantor 			xxx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677ED-9CB1-4D50-A3BF-E2C367C6E2AA}" type="slidenum"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9</a:t>
            </a:fld>
            <a:endParaRPr lang="en-US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53143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616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AKUNTANSI KOPERASI    a   JUNAIDI, SE., MSA  FAKULTAS EKONOMI UNIVERSITAS ISLAM MALANG 2016</vt:lpstr>
      <vt:lpstr>AKUNTANSI KOPERASI  5</vt:lpstr>
      <vt:lpstr>Jurnal Umum dan Buku Harian</vt:lpstr>
      <vt:lpstr>Jurnal Umum dan Buku Harian</vt:lpstr>
      <vt:lpstr>Jurnal Umum dan Buku Harian</vt:lpstr>
      <vt:lpstr>Jurnal Umum dan Buku Harian</vt:lpstr>
      <vt:lpstr>Jurnal Umum dan Buku Harian</vt:lpstr>
      <vt:lpstr>Ayat Jurnal Penyesuaian</vt:lpstr>
      <vt:lpstr>Ayat Jurnal Penyesuaian</vt:lpstr>
      <vt:lpstr>Ayat Jurnal Penyesuaian</vt:lpstr>
      <vt:lpstr>Ayat Jurnal Penyesuaian</vt:lpstr>
      <vt:lpstr>Ayat Jurnal Penyesuaian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JURNAL</dc:title>
  <dc:creator>WIN 8.1</dc:creator>
  <cp:lastModifiedBy>WIN 8.1</cp:lastModifiedBy>
  <cp:revision>4</cp:revision>
  <dcterms:created xsi:type="dcterms:W3CDTF">2016-09-16T13:43:48Z</dcterms:created>
  <dcterms:modified xsi:type="dcterms:W3CDTF">2016-10-13T02:39:23Z</dcterms:modified>
</cp:coreProperties>
</file>